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8" r:id="rId11"/>
    <p:sldId id="281" r:id="rId12"/>
    <p:sldId id="282" r:id="rId13"/>
    <p:sldId id="283" r:id="rId14"/>
    <p:sldId id="284" r:id="rId15"/>
    <p:sldId id="285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4740427-CAB5-4CF8-9B72-3AC2F594EC97}">
  <a:tblStyle styleId="{14740427-CAB5-4CF8-9B72-3AC2F594EC9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73116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658c09197_2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ge658c09197_2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e7172d09a8_1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ge7172d09a8_1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e7822b8652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e7822b8652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e7172d09a8_1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ge7172d09a8_1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e7172d09a8_1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ge7172d09a8_1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e7172d09a8_1_2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ge7172d09a8_1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e7172d09a8_1_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ge7172d09a8_1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e7172d09a8_1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e7172d09a8_1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e7172d09a8_1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e7172d09a8_1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e7172d09a8_1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e7172d09a8_1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e7172d09a8_1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ge7172d09a8_1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e7172d09a8_1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e7172d09a8_1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e7172d09a8_1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e7172d09a8_1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e7172d09a8_1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ge7172d09a8_1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e7172d09a8_1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ge7172d09a8_1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856060" y="463889"/>
            <a:ext cx="74295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856059" y="1687115"/>
            <a:ext cx="7429500" cy="26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36550" algn="l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/>
            </a:lvl1pPr>
            <a:lvl2pPr marL="914400" lvl="1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/>
            </a:lvl2pPr>
            <a:lvl3pPr marL="1371600" lvl="2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/>
            </a:lvl3pPr>
            <a:lvl4pPr marL="1828800" lvl="3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/>
            </a:lvl4pPr>
            <a:lvl5pPr marL="2286000" lvl="4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/>
            </a:lvl5pPr>
            <a:lvl6pPr marL="2743200" lvl="5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/>
            </a:lvl6pPr>
            <a:lvl7pPr marL="3200400" lvl="6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/>
            </a:lvl7pPr>
            <a:lvl8pPr marL="3657600" lvl="7" indent="-33655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/>
            </a:lvl8pPr>
            <a:lvl9pPr marL="4114800" lvl="8" indent="-336550" algn="l" rtl="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5592691" y="4412457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856058" y="4412456"/>
            <a:ext cx="4679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7707241" y="4412455"/>
            <a:ext cx="578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ctrTitle"/>
          </p:nvPr>
        </p:nvSpPr>
        <p:spPr>
          <a:xfrm>
            <a:off x="460600" y="527050"/>
            <a:ext cx="84522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" sz="2000" b="0">
                <a:latin typeface="Oswald"/>
                <a:ea typeface="Oswald"/>
                <a:cs typeface="Oswald"/>
                <a:sym typeface="Oswald"/>
              </a:rPr>
              <a:t>Единая государственная информационная система социального обеспечения (ЕГИССО)</a:t>
            </a:r>
            <a:endParaRPr sz="24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710250" y="1234750"/>
            <a:ext cx="7723500" cy="32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Oswald"/>
                <a:ea typeface="Oswald"/>
                <a:cs typeface="Oswald"/>
                <a:sym typeface="Oswald"/>
              </a:rPr>
              <a:t>О</a:t>
            </a:r>
            <a:r>
              <a:rPr lang="ru" sz="2000" i="0" u="none" strike="noStrike" cap="none">
                <a:latin typeface="Oswald"/>
                <a:ea typeface="Oswald"/>
                <a:cs typeface="Oswald"/>
                <a:sym typeface="Oswald"/>
              </a:rPr>
              <a:t>снования, </a:t>
            </a:r>
            <a:r>
              <a:rPr lang="ru" sz="2000">
                <a:latin typeface="Oswald"/>
                <a:ea typeface="Oswald"/>
                <a:cs typeface="Oswald"/>
                <a:sym typeface="Oswald"/>
              </a:rPr>
              <a:t>порядок и </a:t>
            </a:r>
            <a:r>
              <a:rPr lang="ru" sz="2000" i="0" u="none" strike="noStrike" cap="none">
                <a:latin typeface="Oswald"/>
                <a:ea typeface="Oswald"/>
                <a:cs typeface="Oswald"/>
                <a:sym typeface="Oswald"/>
              </a:rPr>
              <a:t>форм</a:t>
            </a:r>
            <a:r>
              <a:rPr lang="ru" sz="2000">
                <a:latin typeface="Oswald"/>
                <a:ea typeface="Oswald"/>
                <a:cs typeface="Oswald"/>
                <a:sym typeface="Oswald"/>
              </a:rPr>
              <a:t>ы</a:t>
            </a:r>
            <a:r>
              <a:rPr lang="ru" sz="2000" i="0" u="none" strike="noStrike" cap="none">
                <a:latin typeface="Oswald"/>
                <a:ea typeface="Oswald"/>
                <a:cs typeface="Oswald"/>
                <a:sym typeface="Oswald"/>
              </a:rPr>
              <a:t> предоставления мер социальной защиты (поддержки) </a:t>
            </a:r>
            <a:r>
              <a:rPr lang="ru" sz="2000">
                <a:latin typeface="Oswald"/>
                <a:ea typeface="Oswald"/>
                <a:cs typeface="Oswald"/>
                <a:sym typeface="Oswald"/>
              </a:rPr>
              <a:t>в </a:t>
            </a:r>
            <a:r>
              <a:rPr lang="ru" sz="2000" i="0" u="none" strike="noStrike" cap="none">
                <a:latin typeface="Oswald"/>
                <a:ea typeface="Oswald"/>
                <a:cs typeface="Oswald"/>
                <a:sym typeface="Oswald"/>
              </a:rPr>
              <a:t>образовательных организациях Свердловской области</a:t>
            </a:r>
            <a:endParaRPr sz="2000"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658950"/>
            <a:ext cx="437834" cy="33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6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0583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247" name="Google Shape;247;p36"/>
          <p:cNvGraphicFramePr/>
          <p:nvPr/>
        </p:nvGraphicFramePr>
        <p:xfrm>
          <a:off x="324888" y="12717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{14740427-CAB5-4CF8-9B72-3AC2F594EC97}</a:tableStyleId>
              </a:tblPr>
              <a:tblGrid>
                <a:gridCol w="4805625"/>
                <a:gridCol w="3688600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highlight>
                          <a:srgbClr val="FF0000"/>
                        </a:highlight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189475">
                <a:tc rowSpan="12">
                  <a:txBody>
                    <a:bodyPr/>
                    <a:lstStyle/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Ребенок-инвалид, лица в возрасте до 18 лет, которым установлена категория «ребенок-инвалид»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Семья, имеющая ребенка-инвалида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Обучающиеся с ограниченными возможностями здоровья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Родитель (законный представитель) ребенка с ограниченными возможностями здоровья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Семьи, имеющие и воспитывающие троих и более детей в возрасте до 18 лет, в том числе детей, принятых под опеку (попечительство) (детей до 23 лет, обучающихся в общеобразовательных организациях, профессиональных образовательных организациях по очной форме обучения)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Дети-сироты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Дети, оставшиеся без попечения родителей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Лица из числа детей-сирот и детей, оставшихся без попечения родителей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 из числа многодетных семей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Законные представители детей-сирот, детей, оставшихся без попечения родителей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Малоимущие семьи (семьи со среднедушевым доходом ниже величины прожиточного минимума, установленного в Свердловской области)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Отдельные категории граждан, проживающих в малоимущих семьях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rowSpan="12">
                  <a:txBody>
                    <a:bodyPr/>
                    <a:lstStyle/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паспорта или иной документ, удостоверяющего личность заявителя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документа, подтверждающего место пребывания (жительства) заявителя на территории Свердловской области)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свидетельства о рождении или паспорт ребенка заявителя (при отсутствии в образовательной организации), в отношении которого назначается денежная компенсация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Сведения о банковских реквизитах и номере лицевого счета заявителя, открытого в кредитной организации Российской Федерации на имя заявителя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Заявление о согласии на обработку персональных данных заявителя, обучающегося из числа отдельных категорий и (или) обучающегося с ОВЗ в соответствии с законодательством Российской Федерации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142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0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9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1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9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8" name="Google Shape;248;p36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0583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9" name="Google Shape;249;p36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ДЕНЕЖНАЯ КОМПЕНСАЦИЯ НА ОБЕСПЕЧЕНИЕ БЕСПЛАТНЫМ ПИТАНИЕМ ОТДЕЛЬНЫХ КАТЕГОРИЙ ОБУЧАЮЩИХСЯ, ОСВАИВАЮЩИХ ОСНОВНЫЕ ОБЩЕОБРАЗОВАТЕЛЬНЫЕ ПРОГРАММЫ С ПРИМЕНЕНИЕМ ЭЛЕКТРОННОГО ОБУЧЕНИЯ И ДИСТАНЦИОННЫХ ОБРАЗОВАТЕЛЬНЫХ ТЕХНОЛОГИЙ</a:t>
            </a:r>
            <a:endParaRPr sz="1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9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4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Oswald"/>
                <a:ea typeface="Oswald"/>
                <a:cs typeface="Oswald"/>
                <a:sym typeface="Oswald"/>
              </a:rPr>
              <a:t>Меры назначаемые в натуральной форме</a:t>
            </a:r>
            <a:endParaRPr/>
          </a:p>
        </p:txBody>
      </p:sp>
      <p:sp>
        <p:nvSpPr>
          <p:cNvPr id="269" name="Google Shape;269;p39"/>
          <p:cNvSpPr txBox="1">
            <a:spLocks noGrp="1"/>
          </p:cNvSpPr>
          <p:nvPr>
            <p:ph type="subTitle" idx="1"/>
          </p:nvPr>
        </p:nvSpPr>
        <p:spPr>
          <a:xfrm>
            <a:off x="729625" y="1960450"/>
            <a:ext cx="7688100" cy="156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Oswald"/>
              <a:buChar char="●"/>
            </a:pPr>
            <a:r>
              <a:rPr lang="ru" sz="19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0758 Предоставление бесплатного питания</a:t>
            </a:r>
            <a:endParaRPr sz="19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Oswald"/>
              <a:buChar char="●"/>
            </a:pPr>
            <a:r>
              <a:rPr lang="ru" sz="19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0760 Обеспечение бесплатным проездом на городском, пригородном транспорте, в сельской местности на внутрирайонном транспорте (кроме такси)</a:t>
            </a:r>
            <a:endParaRPr sz="19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Oswald"/>
              <a:buChar char="●"/>
            </a:pPr>
            <a:r>
              <a:rPr lang="ru" sz="19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0782 Обеспечение отдыха и оздоровления детей за счет бюджета</a:t>
            </a:r>
            <a:endParaRPr sz="14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0"/>
          <p:cNvSpPr/>
          <p:nvPr/>
        </p:nvSpPr>
        <p:spPr>
          <a:xfrm>
            <a:off x="534800" y="1234750"/>
            <a:ext cx="80535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Нормативные основания</a:t>
            </a: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Федеральный закон от 29.12.2021 № 273-ФЗ "Об образовании в Российской Федерации"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Постановление Правительства Свердловской области от 05.03.2014 № 146 “Об обеспечении питанием обучающихся по очной форме обучения в государственных общеобразовательных организациях Свердловской области, муниципальных общеобразовательных организациях, частных общеобразовательных организациях, расположенных на территории Свердловской области, и обособленных структурных подразделениях государственных образовательных организаций Свердловской области по имеющим государственную аккредитацию основным общеобразовательным программам, а также обучающихся по очной форме обучения”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Постановление Правительства Свердловской области от 03.09.2020 № 621 “Об организации бесплатного горячего питания обучающихся, получающих начальное общее образование в государственных образовательных организациях Свердловской области и муниципальных общеобразовательных организациях, расположенных на территории Свердловской области"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Форма предоставления - натуральная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За счет субсидий из областного бюджета на финансовое обеспечение выполнения ими государственного задания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Периодичность предоставления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Ежемесячно</a:t>
            </a:r>
            <a:endParaRPr sz="120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75" name="Google Shape;275;p40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latin typeface="Oswald"/>
                <a:ea typeface="Oswald"/>
                <a:cs typeface="Oswald"/>
                <a:sym typeface="Oswald"/>
              </a:rPr>
              <a:t>ПРЕДОСТАВЛЕНИЕ БЕСПЛАТНОГО ПИТАНИЯ</a:t>
            </a:r>
            <a:endParaRPr sz="14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76" name="Google Shape;276;p40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0758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1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0758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282" name="Google Shape;282;p41"/>
          <p:cNvGraphicFramePr/>
          <p:nvPr/>
        </p:nvGraphicFramePr>
        <p:xfrm>
          <a:off x="324888" y="12717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{14740427-CAB5-4CF8-9B72-3AC2F594EC97}</a:tableStyleId>
              </a:tblPr>
              <a:tblGrid>
                <a:gridCol w="5769875"/>
                <a:gridCol w="2724350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263950">
                <a:tc rowSpan="11"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Ребенок-инвалид, лица в возрасте до 18 лет, которым установлена категория «ребенок-инвалид»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 в возрасте до 18 лет, а также старше этого возраста, обучающиеся по очной форме по основным образовательным программам в организациях, осуществляющих образовательную деятельность, до окончания ими такого обучения, но не дольше чем до достижения ими возраста 23 лет, потерявшие единственного или обоих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Несовершеннолетние, содержащиеся в учреждениях системы профилактики безнадзорности и правонарушений несовершеннолетних, и несовершеннолетние, отбывающие наказание в местах лишения свободы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Учащиеся, проживающие в интернате при образовательной (общеобразовательной) организации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Обучающиеся с ограниченными возможностями здоровья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Дети-сироты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Дети, оставшиеся без попечения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Лица из числа детей-сирот и детей, оставшихся без попечения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 из числа многодетных семей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Отдельные категории граждан, проживающие в малоимущих семьях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Отдельные категории граждан, проживающих в малоимущих семьях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rowSpan="11">
                  <a:txBody>
                    <a:bodyPr/>
                    <a:lstStyle/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8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Справка о среднедушевом доходе семьи для предоставления бесплатного питания (завтрак или обед)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875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Предоставление справки в организацию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422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8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3" name="Google Shape;283;p41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latin typeface="Oswald"/>
                <a:ea typeface="Oswald"/>
                <a:cs typeface="Oswald"/>
                <a:sym typeface="Oswald"/>
              </a:rPr>
              <a:t>ПРЕДОСТАВЛЕНИЕ БЕСПЛАТНОГО ПИТАНИЯ</a:t>
            </a:r>
            <a:endParaRPr sz="14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2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ОБЕСПЕЧЕНИЕ БЕСПЛАТНЫМ ПРОЕЗДОМ НА ГОРОДСКОМ, ПРИГОРОДНОМ ТРАНСПОРТЕ, В СЕЛЬСКОЙ МЕСТНОСТИ НА ВНУТРИРАЙОННОМ ТРАНСПОРТЕ (КРОМЕ ТАКСИ)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9" name="Google Shape;289;p42"/>
          <p:cNvSpPr/>
          <p:nvPr/>
        </p:nvSpPr>
        <p:spPr>
          <a:xfrm>
            <a:off x="273025" y="1195575"/>
            <a:ext cx="8053500" cy="35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Нормативные основания</a:t>
            </a: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Oswald"/>
              <a:buChar char="●"/>
            </a:pPr>
            <a:r>
              <a:rPr lang="ru" sz="13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Постановление Правительства Свердловской области от 22.06.2017 № 428-ПП «Об утверждении Порядка и условий проезда детей-сирот и детей, оставшихся без попечения родителей, лиц из числа детей-сирот и детей, оставшихся без попечения родителей, лиц, потерявших в период обучения обоих родителей или единственного родителя, обучающихся в государственных образовательных организациях Свердловской области и муниципальных образовательных организациях, расположенных на территории Свердловской области, на городском, пригородном транспорте, в сельской местности на внутрирайонном транспорте (кроме такси), а также проезда один раз в год к месту жительства и обратно к месту учебы»</a:t>
            </a:r>
            <a:endParaRPr sz="13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Форма предоставления - натуральная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Oswald"/>
              <a:buChar char="●"/>
            </a:pPr>
            <a:r>
              <a:rPr lang="ru" sz="13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За счет субсидий из областного бюджета на финансовое обеспечение выполнения ими государственного задания</a:t>
            </a:r>
            <a:endParaRPr sz="13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highlight>
                  <a:schemeClr val="lt2"/>
                </a:highlight>
                <a:latin typeface="Oswald"/>
                <a:ea typeface="Oswald"/>
                <a:cs typeface="Oswald"/>
                <a:sym typeface="Oswald"/>
              </a:rPr>
              <a:t>Периодичность предоставления</a:t>
            </a:r>
            <a:endParaRPr b="1">
              <a:solidFill>
                <a:schemeClr val="dk2"/>
              </a:solidFill>
              <a:highlight>
                <a:schemeClr val="lt2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Oswald"/>
              <a:buChar char="●"/>
            </a:pPr>
            <a:r>
              <a:rPr lang="ru" sz="13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В соответствии с договором с транспортной организацией (на год, квартал, месяц)</a:t>
            </a:r>
            <a:endParaRPr sz="500">
              <a:solidFill>
                <a:srgbClr val="434343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90" name="Google Shape;290;p42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0760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3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ОБЕСПЕЧЕНИЕ БЕСПЛАТНЫМ ПРОЕЗДОМ НА ГОРОДСКОМ, ПРИГОРОДНОМ ТРАНСПОРТЕ, В СЕЛЬСКОЙ МЕСТНОСТИ НА ВНУТРИРАЙОННОМ ТРАНСПОРТЕ (КРОМЕ ТАКСИ)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6" name="Google Shape;296;p43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0760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297" name="Google Shape;297;p43"/>
          <p:cNvGraphicFramePr/>
          <p:nvPr/>
        </p:nvGraphicFramePr>
        <p:xfrm>
          <a:off x="324888" y="1271770"/>
          <a:ext cx="8494225" cy="4389000"/>
        </p:xfrm>
        <a:graphic>
          <a:graphicData uri="http://schemas.openxmlformats.org/drawingml/2006/table">
            <a:tbl>
              <a:tblPr>
                <a:noFill/>
                <a:tableStyleId>{14740427-CAB5-4CF8-9B72-3AC2F594EC97}</a:tableStyleId>
              </a:tblPr>
              <a:tblGrid>
                <a:gridCol w="4843875"/>
                <a:gridCol w="3650350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729525">
                <a:tc>
                  <a:txBody>
                    <a:bodyPr/>
                    <a:lstStyle/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 в возрасте до 18 лет, а также старше этого возраста, обучающиеся по очной форме по основным образовательным программам в организациях, осуществляющих образовательную деятельность, до окончания ими такого обучения, но не дольше чем до достижения ими возраста 23 лет, потерявшие единственного или обоих родителей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200">
                        <a:solidFill>
                          <a:srgbClr val="FF0000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Свидетельство о смерти одного из родителей, обоих родителей или единственного родителя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Дети-сироты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rowSpan="3">
                  <a:txBody>
                    <a:bodyPr/>
                    <a:lstStyle/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200">
                        <a:solidFill>
                          <a:srgbClr val="FF0000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Документы, свидетельствующие об обстоятельствах утраты (отсутствия) попечения родителей (единственного родителя)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/>
                </a:tc>
              </a:tr>
              <a:tr h="344925">
                <a:tc>
                  <a:txBody>
                    <a:bodyPr/>
                    <a:lstStyle/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Дети, оставшиеся без попечения родителей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450">
                <a:tc>
                  <a:txBody>
                    <a:bodyPr/>
                    <a:lstStyle/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Лица из числа детей-сирот и детей, оставшихся без попечения родителей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2450">
                <a:tc>
                  <a:txBody>
                    <a:bodyPr/>
                    <a:lstStyle/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Учащиеся в образовательных организациях: в т.ч. обучающимся профессиональных образовательных учреждений, осваивающим основную образовательную программу среднего профессионального образования подготовки квалифицированных рабочих, служащих или основную образовательную программу профессионального обучения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КОМПЕНСАЦИЯ СТОИМОСТИ ПРОЕЗДА НА ОБЩЕСТВЕННОМ ТРАНСПОРТЕ (ГОРОДСКОМ) (КРОМЕ ТАКСИ) И В АВТОБУСАХ ПРИГОРОДНЫХ И ВНУТРИРАЙОННЫХ МАРШРУТОВ)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534800" y="1234750"/>
            <a:ext cx="80535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Нормативные основания</a:t>
            </a: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Oswald"/>
              <a:buChar char="●"/>
            </a:pPr>
            <a:r>
              <a:rPr lang="ru" sz="13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428-ПП от 22.06.2017 “Об утверждении порядка и условий проезда детей-сирот и детей, оставшихся без попечения родителей, лиц из числа детей-сирот и детей, оставшихся без попечения родителей, лиц, потерявших в период обучения обоих родителей или единственного родителя, обучающихся в государственных образовательных организациях Свердловской области и муниципальных образовательных организациях, расположенных на территории Свердловской области, на городском, пригородном транспорте, в сельской местности на внутрирайонном транспорте (кроме такси), а также проезда один раз в год к месту жительства и обратно к месту учебы”</a:t>
            </a: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Форма предоставления - денежная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Размер пособия исчисляется исходя из стоимости проезда в соответствующем муниципальном образовании, расположенном на территории Свердловской области, и количества месяцев в календарном году и выплачивается при предъявлении проездных документов</a:t>
            </a: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Периодичность выплаты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Oswald"/>
              <a:buChar char="●"/>
            </a:pPr>
            <a:r>
              <a:rPr lang="ru" sz="13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По предъявлению проездных документов </a:t>
            </a:r>
            <a:endParaRPr sz="50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71" name="Google Shape;171;p25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0552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КОМПЕНСАЦИЯ СТОИМОСТИ ПРОЕЗДА НА ОБЩЕСТВЕННОМ ТРАНСПОРТЕ (ГОРОДСКОМ) (КРОМЕ ТАКСИ) И В АВТОБУСАХ ПРИГОРОДНЫХ И ВНУТРИРАЙОННЫХ МАРШРУТОВ)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7" name="Google Shape;177;p26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0552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178" name="Google Shape;178;p26"/>
          <p:cNvGraphicFramePr/>
          <p:nvPr/>
        </p:nvGraphicFramePr>
        <p:xfrm>
          <a:off x="324888" y="1271770"/>
          <a:ext cx="8494225" cy="4084140"/>
        </p:xfrm>
        <a:graphic>
          <a:graphicData uri="http://schemas.openxmlformats.org/drawingml/2006/table">
            <a:tbl>
              <a:tblPr>
                <a:noFill/>
                <a:tableStyleId>{14740427-CAB5-4CF8-9B72-3AC2F594EC97}</a:tableStyleId>
              </a:tblPr>
              <a:tblGrid>
                <a:gridCol w="4836325"/>
                <a:gridCol w="3657900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729525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 в возрасте до 18 лет, а также старше этого возраста, обучающиеся по очной форме по основным образовательным программам в организациях, осуществляющих образовательную деятельность, до окончания ими такого обучения, но не дольше чем до достижения ими возраста 23 лет, потерявшие единственного или обоих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150">
                        <a:solidFill>
                          <a:srgbClr val="FF0000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solidFill>
                            <a:schemeClr val="dk2"/>
                          </a:solidFill>
                          <a:highlight>
                            <a:schemeClr val="lt2"/>
                          </a:highlight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свидетельства о рождении ребенка</a:t>
                      </a:r>
                      <a:endParaRPr sz="1150">
                        <a:solidFill>
                          <a:schemeClr val="dk2"/>
                        </a:solidFill>
                        <a:highlight>
                          <a:schemeClr val="lt2"/>
                        </a:highlight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solidFill>
                            <a:schemeClr val="dk2"/>
                          </a:solidFill>
                          <a:highlight>
                            <a:schemeClr val="lt2"/>
                          </a:highlight>
                          <a:latin typeface="Oswald"/>
                          <a:ea typeface="Oswald"/>
                          <a:cs typeface="Oswald"/>
                          <a:sym typeface="Oswald"/>
                        </a:rPr>
                        <a:t>Паспорт или иной документ удостоверяющий личность законного представителя</a:t>
                      </a:r>
                      <a:endParaRPr sz="1150">
                        <a:solidFill>
                          <a:schemeClr val="dk2"/>
                        </a:solidFill>
                        <a:highlight>
                          <a:schemeClr val="lt2"/>
                        </a:highlight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highlight>
                          <a:srgbClr val="FF0000"/>
                        </a:highlight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Дети-сироты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Дети, оставшиеся без попечения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Лица из числа детей-сирот и детей, оставшихся без попечения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Учащиеся в образовательных организациях: в т.ч. обучающимся профессиональных образовательных учреждений, осваивающим основную образовательную программу среднего профессионального образования подготовки квалифицированных рабочих, служащих или основную образовательную программу профессионального обучения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7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ОБЕСПЕЧЕНИЕ БЕСПЛАТНЫМ ПРОЕЗДОМ ОДИН РАЗ В ГОД К МЕСТУ ЖИТЕЛЬСТВА И ОБРАТНО К МЕСТУ УЧЕБЫ (ВЫДАЧА БИЛЕТОВ)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4" name="Google Shape;184;p27"/>
          <p:cNvSpPr/>
          <p:nvPr/>
        </p:nvSpPr>
        <p:spPr>
          <a:xfrm>
            <a:off x="534800" y="1234750"/>
            <a:ext cx="80535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Нормативные основания</a:t>
            </a:r>
            <a:endParaRPr sz="1300"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428-ПП от 22.06.2017 “Об утверждении порядка и условий проезда детей-сирот и детей, оставшихся без попечения родителей, лиц из числа детей-сирот и детей, оставшихся без попечения родителей, лиц, потерявших в период обучения обоих родителей или единственного родителя, обучающихся в государственных образовательных организациях Свердловской области и муниципальных образовательных организациях, расположенных на территории Свердловской области, на городском, пригородном транспорте, в сельской местности на внутрирайонном транспорте (кроме такси), а также проезда один раз в год к месту жительства и обратно к месту учебы”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Форма предоставления </a:t>
            </a:r>
            <a:endParaRPr sz="1300"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Денежная</a:t>
            </a: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: компенсация расходов на приобретение обучающимся разовых проездных документов у соответствующих транспортных организаций за счет субсидии предоставляемой образовательной организации из бюджета Свердловской области 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ИЛИ</a:t>
            </a:r>
            <a:endParaRPr sz="1300"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Натуральная</a:t>
            </a: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: приобретение организацией разовых индивидуальных проездных документов для осуществления проезда один раз в год к месту жительства и обратно к месту учебы у соответствующих транспортных организаций за счет субсидии предоставляемой образовательной организации из бюджета Свердловской области</a:t>
            </a: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Периодичность выплаты</a:t>
            </a:r>
            <a:endParaRPr sz="1300"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swald"/>
              <a:buChar char="●"/>
            </a:pPr>
            <a:r>
              <a:rPr lang="ru" sz="12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Один раз в год</a:t>
            </a:r>
            <a:endParaRPr sz="400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85" name="Google Shape;185;p27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0563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8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ОБЕСПЕЧЕНИЕ БЕСПЛАТНЫМ ПРОЕЗДОМ ОДИН РАЗ В ГОД К МЕСТУ ЖИТЕЛЬСТВА И ОБРАТНО К МЕСТУ УЧЕБЫ (ВЫДАЧА БИЛЕТОВ)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1" name="Google Shape;191;p28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0563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  <p:graphicFrame>
        <p:nvGraphicFramePr>
          <p:cNvPr id="192" name="Google Shape;192;p28"/>
          <p:cNvGraphicFramePr/>
          <p:nvPr/>
        </p:nvGraphicFramePr>
        <p:xfrm>
          <a:off x="324888" y="1271770"/>
          <a:ext cx="8494225" cy="4084140"/>
        </p:xfrm>
        <a:graphic>
          <a:graphicData uri="http://schemas.openxmlformats.org/drawingml/2006/table">
            <a:tbl>
              <a:tblPr>
                <a:noFill/>
                <a:tableStyleId>{14740427-CAB5-4CF8-9B72-3AC2F594EC97}</a:tableStyleId>
              </a:tblPr>
              <a:tblGrid>
                <a:gridCol w="4851675"/>
                <a:gridCol w="3642550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729525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 в возрасте до 18 лет, а также старше этого возраста, обучающиеся по очной форме по основным образовательным программам в организациях, осуществляющих образовательную деятельность, до окончания ими такого обучения, но не дольше чем до достижения ими возраста 23 лет, потерявшие единственного или обоих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150">
                        <a:solidFill>
                          <a:srgbClr val="FF0000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solidFill>
                            <a:schemeClr val="dk2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свидетельства о рождении ребенка</a:t>
                      </a:r>
                      <a:endParaRPr sz="1150">
                        <a:solidFill>
                          <a:schemeClr val="dk2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8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solidFill>
                            <a:schemeClr val="dk2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Паспорт или иной документ удостоверяющий личность законного представителя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Дети-сироты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Дети, оставшиеся без попечения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Лица из числа детей-сирот и детей, оставшихся без попечения родителей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179999" lvl="0" indent="-159424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50"/>
                        <a:buFont typeface="Oswald"/>
                        <a:buChar char="●"/>
                      </a:pPr>
                      <a:r>
                        <a:rPr lang="ru" sz="1150">
                          <a:latin typeface="Oswald"/>
                          <a:ea typeface="Oswald"/>
                          <a:cs typeface="Oswald"/>
                          <a:sym typeface="Oswald"/>
                        </a:rPr>
                        <a:t>Учащиеся в образовательных организациях: в т.ч. обучающимся профессиональных образовательных учреждений, осваивающим основную образовательную программу среднего профессионального образования подготовки квалифицированных рабочих, служащих или основную образовательную программу профессионального обучения</a:t>
                      </a:r>
                      <a:endParaRPr sz="115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9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8" name="Google Shape;198;p29"/>
          <p:cNvSpPr/>
          <p:nvPr/>
        </p:nvSpPr>
        <p:spPr>
          <a:xfrm>
            <a:off x="534800" y="1234750"/>
            <a:ext cx="80535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Нормативные основания</a:t>
            </a: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270-ПП от 23.04.2020 “Об утверждении Порядка предоставления денежной компенсации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дому”</a:t>
            </a: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Форма предоставления - денежная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122,7 рубля (в учебные дни, по состоянию на 01.01.2021)</a:t>
            </a: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highlight>
                  <a:schemeClr val="lt2"/>
                </a:highlight>
                <a:latin typeface="Oswald"/>
                <a:ea typeface="Oswald"/>
                <a:cs typeface="Oswald"/>
                <a:sym typeface="Oswald"/>
              </a:rPr>
              <a:t>Периодичность выплаты</a:t>
            </a:r>
            <a:endParaRPr b="1">
              <a:solidFill>
                <a:schemeClr val="dk2"/>
              </a:solidFill>
              <a:highlight>
                <a:schemeClr val="lt2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Ежемесячно</a:t>
            </a:r>
            <a:endParaRPr sz="500">
              <a:solidFill>
                <a:schemeClr val="dk2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9" name="Google Shape;199;p29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0525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" name="Google Shape;204;p30"/>
          <p:cNvGraphicFramePr/>
          <p:nvPr/>
        </p:nvGraphicFramePr>
        <p:xfrm>
          <a:off x="324888" y="1271770"/>
          <a:ext cx="8494225" cy="3657540"/>
        </p:xfrm>
        <a:graphic>
          <a:graphicData uri="http://schemas.openxmlformats.org/drawingml/2006/table">
            <a:tbl>
              <a:tblPr>
                <a:noFill/>
                <a:tableStyleId>{14740427-CAB5-4CF8-9B72-3AC2F594EC97}</a:tableStyleId>
              </a:tblPr>
              <a:tblGrid>
                <a:gridCol w="3953500"/>
                <a:gridCol w="4540725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348650">
                <a:tc>
                  <a:txBody>
                    <a:bodyPr/>
                    <a:lstStyle/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Родитель (законный представитель) ребенка-инвалида, обучающегося по основной общеобразовательной программе на дому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паспорта или иного документа, удостоверяющего личность заявителя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документа, подтверждающего место пребывания (жительства) заявителя на территории Свердловской области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свидетельства о рождении ребенка заявителя, в отношении которого назначается денежная компенсация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заключения психолого-медико-педагогической комиссии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Сведения о банковских реквизитах и номере лицевого счета заявителя, открытого в кредитной организации РФ на имя заявителя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619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Заявление о согласии на обработку персональных данных заявителя и обучающихся с ОВЗ в соответствии с законодательством РФ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977625">
                <a:tc>
                  <a:txBody>
                    <a:bodyPr/>
                    <a:lstStyle/>
                    <a:p>
                      <a:pPr marL="179999" lvl="0" indent="-1625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Oswald"/>
                        <a:buChar char="●"/>
                      </a:pPr>
                      <a:r>
                        <a:rPr lang="ru" sz="12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Родитель (законный представитель) ребенка с ограниченными возможностями здоровья</a:t>
                      </a:r>
                      <a:endParaRPr sz="12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" name="Google Shape;205;p30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</a:t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6" name="Google Shape;206;p30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0525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1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ПО ОЧНОЙ ФОРМЕ ОБУЧЕНИЯ ЗА СЧЕТ СРЕДСТВ ОБЛАСТНОГО БЮДЖЕТА ПО ОБРАЗОВАТЕЛЬНЫМ ПРОГРАММАМ СРЕДНЕГО ПРОФЕССИОНАЛЬНОГО ОБРАЗОВАНИЯ И (ИЛИ) ПРОГРАММАМ ПРОФЕССИОНАЛЬНОЙ ПОДГОТОВКИ ПО ПРОФЕССИЯМ РАБОЧИХ, ДОЛЖНОСТЯМ СЛУЖАЩИХ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2" name="Google Shape;212;p31"/>
          <p:cNvSpPr/>
          <p:nvPr/>
        </p:nvSpPr>
        <p:spPr>
          <a:xfrm>
            <a:off x="534800" y="1234750"/>
            <a:ext cx="8053500" cy="36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0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rPr>
              <a:t>Нормативные основания</a:t>
            </a:r>
            <a:endParaRPr b="1">
              <a:solidFill>
                <a:srgbClr val="434343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Oswald"/>
              <a:buChar char="●"/>
            </a:pPr>
            <a:r>
              <a:rPr lang="ru" sz="13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ППСО от 27.11.2020 № 872-ПП «Об утверждении Порядка предоставления денежной компенсации на обеспечение бесплатным двухразовым питанием (завтрак и обед) обучающихся с ограниченными возможностями здоровья, в том числе детей-инвалидов, по очной форме обучения за счет средств областного бюджета по образовательным программам среднего профессионального образования и (или) программам профессиональной подготовки по профессиям рабочих, должностям служащих»</a:t>
            </a:r>
            <a:endParaRPr sz="13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Форма предоставления - денежная</a:t>
            </a: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122,7 рубля ( в учебные дни при реализации образовательных программ, в том числе с применением электронного обучения и дистанционных образовательных технологий, по состоянию на 01.01.2021)</a:t>
            </a:r>
            <a:endParaRPr>
              <a:solidFill>
                <a:schemeClr val="dk2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2"/>
              </a:solidFill>
              <a:highlight>
                <a:schemeClr val="lt2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chemeClr val="dk2"/>
                </a:solidFill>
                <a:highlight>
                  <a:schemeClr val="lt2"/>
                </a:highlight>
                <a:latin typeface="Oswald"/>
                <a:ea typeface="Oswald"/>
                <a:cs typeface="Oswald"/>
                <a:sym typeface="Oswald"/>
              </a:rPr>
              <a:t>Периодичность выплаты</a:t>
            </a:r>
            <a:endParaRPr b="1">
              <a:solidFill>
                <a:schemeClr val="dk2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</a:pPr>
            <a:r>
              <a:rPr lang="ru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Ежемесячно</a:t>
            </a:r>
            <a:endParaRPr sz="1500" b="1">
              <a:solidFill>
                <a:schemeClr val="dk2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>
              <a:solidFill>
                <a:schemeClr val="dk2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13" name="Google Shape;213;p31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0525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ADFE4"/>
            </a:gs>
            <a:gs pos="100000">
              <a:srgbClr val="F3F3F3"/>
            </a:gs>
          </a:gsLst>
          <a:lin ang="5400012" scaled="0"/>
        </a:gradFill>
        <a:effectLst/>
      </p:bgPr>
    </p:bg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8" name="Google Shape;218;p32"/>
          <p:cNvGraphicFramePr/>
          <p:nvPr/>
        </p:nvGraphicFramePr>
        <p:xfrm>
          <a:off x="324888" y="1271770"/>
          <a:ext cx="8494225" cy="4084230"/>
        </p:xfrm>
        <a:graphic>
          <a:graphicData uri="http://schemas.openxmlformats.org/drawingml/2006/table">
            <a:tbl>
              <a:tblPr>
                <a:noFill/>
                <a:tableStyleId>{14740427-CAB5-4CF8-9B72-3AC2F594EC97}</a:tableStyleId>
              </a:tblPr>
              <a:tblGrid>
                <a:gridCol w="2011275"/>
                <a:gridCol w="6482950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Категория получателей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Порядок получения</a:t>
                      </a:r>
                      <a:endParaRPr sz="1200" b="1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883450">
                <a:tc>
                  <a:txBody>
                    <a:bodyPr/>
                    <a:lstStyle/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Ребенок-инвалид, лица в возрасте до 18 лет, которым установлена категория «ребенок-инвалид»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паспорта или иного документа, удостоверяющего личность заявителя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свидетельства о рождении ребенка заявителя, в отношении которого назначается денежная компенсация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Справка федерального государственного учреждения медико-социальной экспертизы об установлении инвалидности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Сведения о банковских реквизитах и номере лицевого счета обучающегося, открытого в кредитной организации РФ 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Заявление о согласии на обработку персональных данных заявителя и обучающихся с ОВЗ в соответствии с законодательством РФ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  <a:tr h="590775">
                <a:tc>
                  <a:txBody>
                    <a:bodyPr/>
                    <a:lstStyle/>
                    <a:p>
                      <a:pPr marL="179999" lvl="0" indent="-15624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Обучающиеся с ограниченными возможностями здоровья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Подача заявления руководителю образовательной организации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паспорта или иного документа, удостоверяющего личность заявителя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свидетельства о рождении ребенка заявителя, в отношении которого назначается денежная компенсация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Копия заключение психолого-медико-педагогической комиссии об ограниченных возможностях здоровья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Сведения о банковских реквизитах и номере лицевого счета обучающегося с ОВЗ , открытого в кредитной организации РФ на имя обучающегося с ОВЗ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179999" lvl="0" indent="-1555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Font typeface="Oswald"/>
                        <a:buChar char="●"/>
                      </a:pPr>
                      <a:r>
                        <a:rPr lang="ru" sz="1100">
                          <a:latin typeface="Oswald"/>
                          <a:ea typeface="Oswald"/>
                          <a:cs typeface="Oswald"/>
                          <a:sym typeface="Oswald"/>
                        </a:rPr>
                        <a:t>Заявление о согласии на обработку персональных данных заявителя и обучающихся с ОВЗ в соответствии с законодательством РФ</a:t>
                      </a:r>
                      <a:endParaRPr sz="11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219" name="Google Shape;219;p32"/>
          <p:cNvSpPr txBox="1">
            <a:spLocks noGrp="1"/>
          </p:cNvSpPr>
          <p:nvPr>
            <p:ph type="ctrTitle"/>
          </p:nvPr>
        </p:nvSpPr>
        <p:spPr>
          <a:xfrm>
            <a:off x="2674050" y="487875"/>
            <a:ext cx="5760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ПО ОЧНОЙ ФОРМЕ ОБУЧЕНИЯ ЗА СЧЕТ СРЕДСТВ ОБЛАСТНОГО БЮДЖЕТА ПО ОБРАЗОВАТЕЛЬНЫМ ПРОГРАММАМ СРЕДНЕГО ПРОФЕССИОНАЛЬНОГО ОБРАЗОВАНИЯ И (ИЛИ) ПРОГРАММАМ ПРОФЕССИОНАЛЬНОЙ ПОДГОТОВКИ ПО ПРОФЕССИЯМ РАБОЧИХ, ДОЛЖНОСТЯМ СЛУЖАЩИХ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0" name="Google Shape;220;p32"/>
          <p:cNvSpPr txBox="1"/>
          <p:nvPr/>
        </p:nvSpPr>
        <p:spPr>
          <a:xfrm>
            <a:off x="747150" y="487600"/>
            <a:ext cx="19269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latin typeface="Oswald"/>
                <a:ea typeface="Oswald"/>
                <a:cs typeface="Oswald"/>
                <a:sym typeface="Oswald"/>
              </a:rPr>
              <a:t>КОД МЕРЫ 0525</a:t>
            </a:r>
            <a:endParaRPr sz="1500" b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2205</Words>
  <Application>Microsoft Office PowerPoint</Application>
  <PresentationFormat>Экран (16:9)</PresentationFormat>
  <Paragraphs>197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Streamline</vt:lpstr>
      <vt:lpstr>Единая государственная информационная система социального обеспечения (ЕГИССО)</vt:lpstr>
      <vt:lpstr>КОМПЕНСАЦИЯ СТОИМОСТИ ПРОЕЗДА НА ОБЩЕСТВЕННОМ ТРАНСПОРТЕ (ГОРОДСКОМ) (КРОМЕ ТАКСИ) И В АВТОБУСАХ ПРИГОРОДНЫХ И ВНУТРИРАЙОННЫХ МАРШРУТОВ)</vt:lpstr>
      <vt:lpstr>КОМПЕНСАЦИЯ СТОИМОСТИ ПРОЕЗДА НА ОБЩЕСТВЕННОМ ТРАНСПОРТЕ (ГОРОДСКОМ) (КРОМЕ ТАКСИ) И В АВТОБУСАХ ПРИГОРОДНЫХ И ВНУТРИРАЙОННЫХ МАРШРУТОВ)</vt:lpstr>
      <vt:lpstr>ОБЕСПЕЧЕНИЕ БЕСПЛАТНЫМ ПРОЕЗДОМ ОДИН РАЗ В ГОД К МЕСТУ ЖИТЕЛЬСТВА И ОБРАТНО К МЕСТУ УЧЕБЫ (ВЫДАЧА БИЛЕТОВ)</vt:lpstr>
      <vt:lpstr>ОБЕСПЕЧЕНИЕ БЕСПЛАТНЫМ ПРОЕЗДОМ ОДИН РАЗ В ГОД К МЕСТУ ЖИТЕЛЬСТВА И ОБРАТНО К МЕСТУ УЧЕБЫ (ВЫДАЧА БИЛЕТОВ)</vt:lpstr>
      <vt:lpstr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</vt:lpstr>
      <vt:lpstr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</vt:lpstr>
      <vt:lpstr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ПО ОЧНОЙ ФОРМЕ ОБУЧЕНИЯ ЗА СЧЕТ СРЕДСТВ ОБЛАСТНОГО БЮДЖЕТА ПО ОБРАЗОВАТЕЛЬНЫМ ПРОГРАММАМ СРЕДНЕГО ПРОФЕССИОНАЛЬНОГО ОБРАЗОВАНИЯ И (ИЛИ) ПРОГРАММАМ ПРОФЕССИОНАЛЬНОЙ ПОДГОТОВКИ ПО ПРОФЕССИЯМ РАБОЧИХ, ДОЛЖНОСТЯМ СЛУЖАЩИХ</vt:lpstr>
      <vt:lpstr>ЕЖЕМЕСЯЧНАЯ КОМПЕНСАЦИЯ НА ОБЕСПЕЧЕНИЕ БЕСПЛАТНЫМ ДВУХРАЗОВЫМ ПИТАНИЕМ (ЗАВТРАК И ОБЕД) ОБУЧАЮЩИХСЯ С ОГРАНИЧЕННЫМИ ВОЗМОЖНОСТЯМИ ЗДОРОВЬЯ, В ТОМ ЧИСЛЕ ДЕТЕЙ-ИНВАЛИДОВ, ПО ОЧНОЙ ФОРМЕ ОБУЧЕНИЯ ЗА СЧЕТ СРЕДСТВ ОБЛАСТНОГО БЮДЖЕТА ПО ОБРАЗОВАТЕЛЬНЫМ ПРОГРАММАМ СРЕДНЕГО ПРОФЕССИОНАЛЬНОГО ОБРАЗОВАНИЯ И (ИЛИ) ПРОГРАММАМ ПРОФЕССИОНАЛЬНОЙ ПОДГОТОВКИ ПО ПРОФЕССИЯМ РАБОЧИХ, ДОЛЖНОСТЯМ СЛУЖАЩИХ</vt:lpstr>
      <vt:lpstr>ДЕНЕЖНАЯ КОМПЕНСАЦИЯ НА ОБЕСПЕЧЕНИЕ БЕСПЛАТНЫМ ПИТАНИЕМ ОТДЕЛЬНЫХ КАТЕГОРИЙ ОБУЧАЮЩИХСЯ, ОСВАИВАЮЩИХ ОСНОВНЫЕ ОБЩЕОБРАЗОВАТЕЛЬНЫЕ ПРОГРАММЫ С ПРИМЕНЕНИЕМ ЭЛЕКТРОННОГО ОБУЧЕНИЯ И ДИСТАНЦИОННЫХ ОБРАЗОВАТЕЛЬНЫХ ТЕХНОЛОГИЙ</vt:lpstr>
      <vt:lpstr>Меры назначаемые в натуральной форме</vt:lpstr>
      <vt:lpstr>ПРЕДОСТАВЛЕНИЕ БЕСПЛАТНОГО ПИТАНИЯ</vt:lpstr>
      <vt:lpstr>ПРЕДОСТАВЛЕНИЕ БЕСПЛАТНОГО ПИТАНИЯ</vt:lpstr>
      <vt:lpstr>ОБЕСПЕЧЕНИЕ БЕСПЛАТНЫМ ПРОЕЗДОМ НА ГОРОДСКОМ, ПРИГОРОДНОМ ТРАНСПОРТЕ, В СЕЛЬСКОЙ МЕСТНОСТИ НА ВНУТРИРАЙОННОМ ТРАНСПОРТЕ (КРОМЕ ТАКСИ)</vt:lpstr>
      <vt:lpstr>ОБЕСПЕЧЕНИЕ БЕСПЛАТНЫМ ПРОЕЗДОМ НА ГОРОДСКОМ, ПРИГОРОДНОМ ТРАНСПОРТЕ, В СЕЛЬСКОЙ МЕСТНОСТИ НА ВНУТРИРАЙОННОМ ТРАНСПОРТЕ (КРОМЕ ТАКСИ)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Единая государственная информационная система социального обеспечения (ЕГИССО)</dc:title>
  <cp:lastModifiedBy>admin</cp:lastModifiedBy>
  <cp:revision>3</cp:revision>
  <dcterms:modified xsi:type="dcterms:W3CDTF">2021-12-06T09:29:07Z</dcterms:modified>
</cp:coreProperties>
</file>